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263" r:id="rId6"/>
    <p:sldId id="259" r:id="rId7"/>
    <p:sldId id="265" r:id="rId8"/>
    <p:sldId id="266" r:id="rId9"/>
    <p:sldId id="267" r:id="rId10"/>
    <p:sldId id="268" r:id="rId11"/>
    <p:sldId id="269" r:id="rId12"/>
    <p:sldId id="260" r:id="rId13"/>
    <p:sldId id="264" r:id="rId14"/>
    <p:sldId id="262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263" autoAdjust="0"/>
  </p:normalViewPr>
  <p:slideViewPr>
    <p:cSldViewPr snapToGrid="0" snapToObjects="1">
      <p:cViewPr varScale="1">
        <p:scale>
          <a:sx n="86" d="100"/>
          <a:sy n="86" d="100"/>
        </p:scale>
        <p:origin x="-78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B7CF4-FF82-334F-B44E-58264BEF6778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BD472-9900-9840-A1C6-802EB2408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528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Budget? Genre? Rating? Country?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BD472-9900-9840-A1C6-802EB24087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9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LINEAR RELATIONSHIPS FOUND</a:t>
            </a:r>
            <a:r>
              <a:rPr lang="en-US" baseline="0" dirty="0" smtClean="0"/>
              <a:t> IN EDA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BD472-9900-9840-A1C6-802EB24087C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49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Linear: .274 to -30 septillion</a:t>
            </a:r>
          </a:p>
          <a:p>
            <a:r>
              <a:rPr lang="en-US" dirty="0" smtClean="0"/>
              <a:t>Poly2:</a:t>
            </a:r>
            <a:r>
              <a:rPr lang="en-US" baseline="0" dirty="0" smtClean="0"/>
              <a:t> .636 to -7 septillion</a:t>
            </a:r>
          </a:p>
          <a:p>
            <a:r>
              <a:rPr lang="en-US" baseline="0" dirty="0" smtClean="0"/>
              <a:t>Poly3: 1.0 to -1818</a:t>
            </a:r>
          </a:p>
          <a:p>
            <a:r>
              <a:rPr lang="en-US" baseline="0" dirty="0" smtClean="0"/>
              <a:t>Ridge poly3: .935 to -4.89</a:t>
            </a:r>
          </a:p>
          <a:p>
            <a:r>
              <a:rPr lang="en-US" baseline="0" dirty="0" smtClean="0"/>
              <a:t>Lasso poly3: .193 to .066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degree polynomial </a:t>
            </a:r>
            <a:r>
              <a:rPr lang="en-US" dirty="0" err="1" smtClean="0"/>
              <a:t>unregularized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initial</a:t>
            </a:r>
            <a:r>
              <a:rPr lang="en-US" baseline="0" dirty="0" smtClean="0"/>
              <a:t> R2 was 1.0</a:t>
            </a:r>
          </a:p>
          <a:p>
            <a:endParaRPr lang="en-US" baseline="0" dirty="0" smtClean="0"/>
          </a:p>
          <a:p>
            <a:r>
              <a:rPr lang="en-US" baseline="0" dirty="0" smtClean="0"/>
              <a:t>Poly2: Chris Columbus (Harry Potter, Home Alone), David Fincher (Gone Girl, The Social Network)</a:t>
            </a:r>
          </a:p>
          <a:p>
            <a:r>
              <a:rPr lang="en-US" baseline="0" dirty="0" smtClean="0"/>
              <a:t>Poly3: Long action movies and highly rated romantic comedies</a:t>
            </a:r>
          </a:p>
          <a:p>
            <a:r>
              <a:rPr lang="en-US" baseline="0" dirty="0" smtClean="0"/>
              <a:t>Ridge predicted long romantic movies (Gone with the Wind, Titanic) and highly rated crime movies (Wolf of Wall Street, Godfather) would do well</a:t>
            </a:r>
          </a:p>
          <a:p>
            <a:r>
              <a:rPr lang="en-US" baseline="0" dirty="0" smtClean="0"/>
              <a:t>Lasso predicted movies like Ghostbusters and Splash would perform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BD472-9900-9840-A1C6-802EB24087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40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-USA gross,</a:t>
            </a:r>
            <a:r>
              <a:rPr lang="en-US" baseline="0" dirty="0" smtClean="0"/>
              <a:t> budget, </a:t>
            </a:r>
            <a:r>
              <a:rPr lang="en-US" baseline="0" dirty="0" err="1" smtClean="0"/>
              <a:t>ratings_count,year,runtime,rating,USA,comedy,adventure</a:t>
            </a:r>
            <a:endParaRPr lang="en-US" dirty="0" smtClean="0"/>
          </a:p>
          <a:p>
            <a:r>
              <a:rPr lang="en-US" dirty="0" smtClean="0"/>
              <a:t>-ratings</a:t>
            </a:r>
            <a:r>
              <a:rPr lang="en-US" baseline="0" dirty="0" smtClean="0"/>
              <a:t> count, budget, runtime, user rating, year, comedy, horror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BD472-9900-9840-A1C6-802EB24087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12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10/12/18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USA Share of Total Box Office Revenue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Maddy</a:t>
            </a:r>
            <a:r>
              <a:rPr lang="en-US" dirty="0" smtClean="0"/>
              <a:t> O’Brien Jones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53" y="4647486"/>
            <a:ext cx="3376485" cy="164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340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Prioritized runtime and genre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957158"/>
            <a:ext cx="2425425" cy="359026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601" y="3064065"/>
            <a:ext cx="2428962" cy="3448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358" y="2914291"/>
            <a:ext cx="2429451" cy="363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996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Lasso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Prioritized genres and directors</a:t>
            </a:r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626" y="2668764"/>
            <a:ext cx="2616200" cy="387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403" y="3069874"/>
            <a:ext cx="4408184" cy="330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6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Best performing model was Random Forest</a:t>
            </a:r>
          </a:p>
          <a:p>
            <a:r>
              <a:rPr lang="en-US" dirty="0" smtClean="0"/>
              <a:t>Issues with </a:t>
            </a:r>
            <a:r>
              <a:rPr lang="en-US" dirty="0" err="1" smtClean="0"/>
              <a:t>overfitting</a:t>
            </a:r>
            <a:r>
              <a:rPr lang="en-US" dirty="0" smtClean="0"/>
              <a:t> but performed relatively better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42090"/>
              </p:ext>
            </p:extLst>
          </p:nvPr>
        </p:nvGraphicFramePr>
        <p:xfrm>
          <a:off x="1287335" y="4273469"/>
          <a:ext cx="655881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6273"/>
                <a:gridCol w="2186273"/>
                <a:gridCol w="218627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Gradient-Boosted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.999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.109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4267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 Predictors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Linear/polynomial</a:t>
            </a:r>
          </a:p>
          <a:p>
            <a:pPr lvl="1"/>
            <a:r>
              <a:rPr lang="en-US" dirty="0" smtClean="0"/>
              <a:t>UK</a:t>
            </a:r>
          </a:p>
          <a:p>
            <a:pPr lvl="1"/>
            <a:r>
              <a:rPr lang="en-US" dirty="0" smtClean="0"/>
              <a:t>USA</a:t>
            </a:r>
          </a:p>
          <a:p>
            <a:pPr lvl="1"/>
            <a:r>
              <a:rPr lang="en-US" dirty="0" smtClean="0"/>
              <a:t>Steven Spielberg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4800600" y="2209800"/>
            <a:ext cx="3657600" cy="4000233"/>
          </a:xfrm>
        </p:spPr>
        <p:txBody>
          <a:bodyPr>
            <a:normAutofit/>
          </a:bodyPr>
          <a:lstStyle/>
          <a:p>
            <a:r>
              <a:rPr lang="en-US" dirty="0"/>
              <a:t>Decision tree models</a:t>
            </a:r>
          </a:p>
          <a:p>
            <a:pPr lvl="1"/>
            <a:r>
              <a:rPr lang="en-US" dirty="0" smtClean="0"/>
              <a:t>USA gross</a:t>
            </a:r>
            <a:endParaRPr lang="en-US" dirty="0"/>
          </a:p>
          <a:p>
            <a:pPr lvl="1"/>
            <a:r>
              <a:rPr lang="en-US" dirty="0"/>
              <a:t>Budget</a:t>
            </a:r>
          </a:p>
          <a:p>
            <a:pPr lvl="1"/>
            <a:r>
              <a:rPr lang="en-US" dirty="0"/>
              <a:t>Ratings count</a:t>
            </a:r>
          </a:p>
          <a:p>
            <a:pPr lvl="1"/>
            <a:r>
              <a:rPr lang="en-US" dirty="0"/>
              <a:t>Year</a:t>
            </a:r>
          </a:p>
          <a:p>
            <a:pPr lvl="1"/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User rating</a:t>
            </a:r>
          </a:p>
          <a:p>
            <a:pPr lvl="1"/>
            <a:r>
              <a:rPr lang="en-US" dirty="0" smtClean="0"/>
              <a:t>Comedy</a:t>
            </a:r>
          </a:p>
          <a:p>
            <a:pPr lvl="1"/>
            <a:r>
              <a:rPr lang="en-US" dirty="0" smtClean="0"/>
              <a:t>USA</a:t>
            </a:r>
          </a:p>
        </p:txBody>
      </p:sp>
    </p:spTree>
    <p:extLst>
      <p:ext uri="{BB962C8B-B14F-4D97-AF65-F5344CB8AC3E}">
        <p14:creationId xmlns:p14="http://schemas.microsoft.com/office/powerpoint/2010/main" val="24600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Comedies and horror movies tend to perform better in the USA than abroad</a:t>
            </a:r>
          </a:p>
          <a:p>
            <a:r>
              <a:rPr lang="en-US" dirty="0" smtClean="0"/>
              <a:t>More data and features necessary to build better model</a:t>
            </a:r>
          </a:p>
          <a:p>
            <a:pPr lvl="1"/>
            <a:r>
              <a:rPr lang="en-US" dirty="0" smtClean="0"/>
              <a:t>Marketing</a:t>
            </a:r>
          </a:p>
          <a:p>
            <a:pPr lvl="1"/>
            <a:r>
              <a:rPr lang="en-US" dirty="0" smtClean="0"/>
              <a:t>Actors</a:t>
            </a:r>
          </a:p>
          <a:p>
            <a:pPr lvl="1"/>
            <a:r>
              <a:rPr lang="en-US" dirty="0" smtClean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189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3245"/>
            <a:ext cx="7770813" cy="36576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 smtClean="0"/>
              <a:t>What influences whether a movie is more successful in the USA or abroad?</a:t>
            </a:r>
          </a:p>
          <a:p>
            <a:pPr marL="0" indent="0" algn="ctr">
              <a:buNone/>
            </a:pPr>
            <a:r>
              <a:rPr lang="en-US" sz="3200" dirty="0" smtClean="0"/>
              <a:t>Where should we focus our marketing?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542" y="4200566"/>
            <a:ext cx="3207354" cy="244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037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Scraping genre pages of IMDB</a:t>
            </a:r>
          </a:p>
          <a:p>
            <a:r>
              <a:rPr lang="en-US" dirty="0" smtClean="0"/>
              <a:t>Collecting movie-specific codes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632" t="26450" r="55452" b="28830"/>
          <a:stretch/>
        </p:blipFill>
        <p:spPr>
          <a:xfrm>
            <a:off x="3391887" y="3972469"/>
            <a:ext cx="2369734" cy="22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54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BeautifulSoup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IMDB</a:t>
            </a:r>
          </a:p>
          <a:p>
            <a:pPr lvl="1"/>
            <a:r>
              <a:rPr lang="en-US" dirty="0" smtClean="0"/>
              <a:t>Basic information</a:t>
            </a:r>
          </a:p>
          <a:p>
            <a:pPr lvl="1"/>
            <a:r>
              <a:rPr lang="en-US" dirty="0" smtClean="0"/>
              <a:t>Budget and revenue</a:t>
            </a:r>
          </a:p>
          <a:p>
            <a:r>
              <a:rPr lang="en-US" dirty="0" smtClean="0"/>
              <a:t>The Numbers (supplementary)</a:t>
            </a:r>
          </a:p>
          <a:p>
            <a:pPr lvl="1"/>
            <a:r>
              <a:rPr lang="en-US" dirty="0" smtClean="0"/>
              <a:t>Budget and revenue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823" y="3948411"/>
            <a:ext cx="3190536" cy="25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3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 Selection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Numerical</a:t>
            </a:r>
          </a:p>
          <a:p>
            <a:pPr lvl="1"/>
            <a:r>
              <a:rPr lang="en-US" dirty="0" smtClean="0"/>
              <a:t>USA gross box office revenue</a:t>
            </a:r>
          </a:p>
          <a:p>
            <a:pPr lvl="1"/>
            <a:r>
              <a:rPr lang="en-US" dirty="0" smtClean="0"/>
              <a:t>Budget</a:t>
            </a:r>
          </a:p>
          <a:p>
            <a:pPr lvl="1"/>
            <a:r>
              <a:rPr lang="en-US" dirty="0" smtClean="0"/>
              <a:t>Year</a:t>
            </a:r>
          </a:p>
          <a:p>
            <a:pPr lvl="1"/>
            <a:r>
              <a:rPr lang="en-US" dirty="0" smtClean="0"/>
              <a:t>Runtime</a:t>
            </a:r>
          </a:p>
          <a:p>
            <a:pPr lvl="1"/>
            <a:r>
              <a:rPr lang="en-US" dirty="0" smtClean="0"/>
              <a:t>User rating</a:t>
            </a:r>
          </a:p>
          <a:p>
            <a:pPr lvl="1"/>
            <a:r>
              <a:rPr lang="en-US" dirty="0" smtClean="0"/>
              <a:t>Ratings count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Categorical</a:t>
            </a:r>
          </a:p>
          <a:p>
            <a:pPr lvl="1"/>
            <a:r>
              <a:rPr lang="en-US" dirty="0" smtClean="0"/>
              <a:t>MPAA rating</a:t>
            </a:r>
          </a:p>
          <a:p>
            <a:pPr lvl="1"/>
            <a:r>
              <a:rPr lang="en-US" dirty="0" smtClean="0"/>
              <a:t>Director</a:t>
            </a:r>
          </a:p>
          <a:p>
            <a:pPr lvl="1"/>
            <a:r>
              <a:rPr lang="en-US" dirty="0" smtClean="0"/>
              <a:t>Country</a:t>
            </a:r>
          </a:p>
          <a:p>
            <a:pPr lvl="1"/>
            <a:r>
              <a:rPr lang="en-US" dirty="0" smtClean="0"/>
              <a:t>Genre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357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44686"/>
            <a:ext cx="7770813" cy="1371600"/>
          </a:xfrm>
        </p:spPr>
        <p:txBody>
          <a:bodyPr/>
          <a:lstStyle/>
          <a:p>
            <a:r>
              <a:rPr lang="en-US" dirty="0" smtClean="0"/>
              <a:t>Linear and Polynomial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performing model was simple linear regression</a:t>
            </a:r>
          </a:p>
          <a:p>
            <a:r>
              <a:rPr lang="en-US" dirty="0" err="1" smtClean="0"/>
              <a:t>Overfitting</a:t>
            </a:r>
            <a:r>
              <a:rPr lang="en-US" dirty="0" smtClean="0"/>
              <a:t> problems</a:t>
            </a:r>
          </a:p>
          <a:p>
            <a:r>
              <a:rPr lang="en-US" dirty="0" smtClean="0"/>
              <a:t>Skeptical about linear regression for this problem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6096156"/>
              </p:ext>
            </p:extLst>
          </p:nvPr>
        </p:nvGraphicFramePr>
        <p:xfrm>
          <a:off x="306251" y="4188028"/>
          <a:ext cx="6096000" cy="2266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/>
                <a:gridCol w="2032000"/>
                <a:gridCol w="2032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</a:t>
                      </a:r>
                      <a:r>
                        <a:rPr lang="en-US" baseline="0" dirty="0" smtClean="0"/>
                        <a:t> 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Test Set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Linear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.274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-30 septillion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.636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-7 septillion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1.0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-1818</a:t>
                      </a:r>
                      <a:endParaRPr lang="en-US" dirty="0"/>
                    </a:p>
                  </a:txBody>
                  <a:tcPr/>
                </a:tc>
              </a:tr>
              <a:tr h="412596">
                <a:tc>
                  <a:txBody>
                    <a:bodyPr/>
                    <a:lstStyle/>
                    <a:p>
                      <a:r>
                        <a:rPr lang="en-US" dirty="0" smtClean="0"/>
                        <a:t>Ridge (3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.935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-4.89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Lasso (3</a:t>
                      </a:r>
                      <a:r>
                        <a:rPr lang="en-US" baseline="30000" dirty="0" smtClean="0"/>
                        <a:t>rd</a:t>
                      </a:r>
                      <a:r>
                        <a:rPr lang="en-US" dirty="0" smtClean="0"/>
                        <a:t> Degree)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.193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.066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727" y="4371279"/>
            <a:ext cx="2435501" cy="182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51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053245"/>
            <a:ext cx="7770813" cy="3657600"/>
          </a:xfrm>
        </p:spPr>
        <p:txBody>
          <a:bodyPr>
            <a:noAutofit/>
          </a:bodyPr>
          <a:lstStyle/>
          <a:p>
            <a:r>
              <a:rPr lang="en-US" dirty="0" smtClean="0"/>
              <a:t>Country and director were very important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490" y="3054819"/>
            <a:ext cx="6120464" cy="320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0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Directors very important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00" y="3190051"/>
            <a:ext cx="2136002" cy="31634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1761" y="3565987"/>
            <a:ext cx="3372224" cy="25291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093" y="3071567"/>
            <a:ext cx="2280758" cy="342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Prioritized runtime and genre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18" y="3486054"/>
            <a:ext cx="5462480" cy="30086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53" y="3299903"/>
            <a:ext cx="2274144" cy="329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35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1343</TotalTime>
  <Words>425</Words>
  <Application>Microsoft Macintosh PowerPoint</Application>
  <PresentationFormat>On-screen Show (4:3)</PresentationFormat>
  <Paragraphs>111</Paragraphs>
  <Slides>14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Folio</vt:lpstr>
      <vt:lpstr>Predicting USA Share of Total Box Office Revenue</vt:lpstr>
      <vt:lpstr>The Question</vt:lpstr>
      <vt:lpstr>Selenium</vt:lpstr>
      <vt:lpstr>BeautifulSoup</vt:lpstr>
      <vt:lpstr>Feature Selection</vt:lpstr>
      <vt:lpstr>Linear and Polynomial Regression</vt:lpstr>
      <vt:lpstr>Linear Model</vt:lpstr>
      <vt:lpstr>2nd Degree</vt:lpstr>
      <vt:lpstr>3rd Degree</vt:lpstr>
      <vt:lpstr>Ridge</vt:lpstr>
      <vt:lpstr>Lasso</vt:lpstr>
      <vt:lpstr>Decision Tree Models</vt:lpstr>
      <vt:lpstr>Best Predictors</vt:lpstr>
      <vt:lpstr>Conclusions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USA Share of Total Box Office Revenue</dc:title>
  <dc:creator>Madison O'Brien Jones</dc:creator>
  <cp:lastModifiedBy>Madison O'Brien Jones</cp:lastModifiedBy>
  <cp:revision>23</cp:revision>
  <dcterms:created xsi:type="dcterms:W3CDTF">2018-10-11T17:12:16Z</dcterms:created>
  <dcterms:modified xsi:type="dcterms:W3CDTF">2018-10-12T15:42:31Z</dcterms:modified>
</cp:coreProperties>
</file>